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258" r:id="rId3"/>
    <p:sldId id="259" r:id="rId4"/>
    <p:sldId id="268" r:id="rId5"/>
    <p:sldId id="269" r:id="rId6"/>
    <p:sldId id="260" r:id="rId7"/>
    <p:sldId id="261" r:id="rId8"/>
    <p:sldId id="262" r:id="rId9"/>
    <p:sldId id="281" r:id="rId10"/>
    <p:sldId id="263" r:id="rId11"/>
    <p:sldId id="282" r:id="rId12"/>
    <p:sldId id="264" r:id="rId13"/>
    <p:sldId id="265" r:id="rId14"/>
    <p:sldId id="292" r:id="rId15"/>
    <p:sldId id="293" r:id="rId16"/>
    <p:sldId id="294" r:id="rId17"/>
    <p:sldId id="295" r:id="rId18"/>
    <p:sldId id="296" r:id="rId19"/>
    <p:sldId id="297" r:id="rId20"/>
    <p:sldId id="283" r:id="rId21"/>
    <p:sldId id="275" r:id="rId22"/>
    <p:sldId id="286" r:id="rId23"/>
    <p:sldId id="287" r:id="rId24"/>
    <p:sldId id="276" r:id="rId25"/>
    <p:sldId id="298" r:id="rId26"/>
    <p:sldId id="277" r:id="rId27"/>
    <p:sldId id="279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9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2EC37-E727-4850-B0E2-70C7DEC999CA}" type="datetimeFigureOut">
              <a:rPr lang="en-IN" smtClean="0"/>
              <a:t>01-03-2026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752186-77B1-4367-BD00-748A939B51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8076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58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87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CD819-CC67-4ED8-BA67-5E3C7A30D01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006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6470276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</p:spTree>
    <p:extLst>
      <p:ext uri="{BB962C8B-B14F-4D97-AF65-F5344CB8AC3E}">
        <p14:creationId xmlns:p14="http://schemas.microsoft.com/office/powerpoint/2010/main" val="2858334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28600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  <p:sp>
        <p:nvSpPr>
          <p:cNvPr id="13" name="Rectangle 12"/>
          <p:cNvSpPr/>
          <p:nvPr/>
        </p:nvSpPr>
        <p:spPr>
          <a:xfrm>
            <a:off x="0" y="6470276"/>
            <a:ext cx="12192000" cy="381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78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65C89-E105-C008-6E8B-D688CC41A3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593" y="-1591"/>
            <a:ext cx="978370" cy="9076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910849-4E17-3AB3-C054-249712DB0B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704" y="1"/>
            <a:ext cx="1128889" cy="91599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E60487-6420-9010-ED7F-BD9A923BEC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777" y="76200"/>
            <a:ext cx="1429927" cy="762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1A4925-3356-0BC5-8B21-30794D8FCA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78" y="1"/>
            <a:ext cx="2784593" cy="91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0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03153" rtl="0" eaLnBrk="1" latinLnBrk="0" hangingPunct="1">
        <a:spcBef>
          <a:spcPct val="0"/>
        </a:spcBef>
        <a:buNone/>
        <a:defRPr sz="43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82" indent="-338682" algn="l" defTabSz="903153" rtl="0" eaLnBrk="1" latinLnBrk="0" hangingPunct="1">
        <a:spcBef>
          <a:spcPct val="20000"/>
        </a:spcBef>
        <a:buFont typeface="Arial" pitchFamily="34" charset="0"/>
        <a:buChar char="•"/>
        <a:defRPr sz="3161" kern="1200">
          <a:solidFill>
            <a:schemeClr val="tx1"/>
          </a:solidFill>
          <a:latin typeface="+mn-lt"/>
          <a:ea typeface="+mn-ea"/>
          <a:cs typeface="+mn-cs"/>
        </a:defRPr>
      </a:lvl1pPr>
      <a:lvl2pPr marL="733812" indent="-282235" algn="l" defTabSz="903153" rtl="0" eaLnBrk="1" latinLnBrk="0" hangingPunct="1">
        <a:spcBef>
          <a:spcPct val="20000"/>
        </a:spcBef>
        <a:buFont typeface="Arial" pitchFamily="34" charset="0"/>
        <a:buChar char="–"/>
        <a:defRPr sz="2766" kern="1200">
          <a:solidFill>
            <a:schemeClr val="tx1"/>
          </a:solidFill>
          <a:latin typeface="+mn-lt"/>
          <a:ea typeface="+mn-ea"/>
          <a:cs typeface="+mn-cs"/>
        </a:defRPr>
      </a:lvl2pPr>
      <a:lvl3pPr marL="1128941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2370" kern="1200">
          <a:solidFill>
            <a:schemeClr val="tx1"/>
          </a:solidFill>
          <a:latin typeface="+mn-lt"/>
          <a:ea typeface="+mn-ea"/>
          <a:cs typeface="+mn-cs"/>
        </a:defRPr>
      </a:lvl3pPr>
      <a:lvl4pPr marL="1580518" indent="-225788" algn="l" defTabSz="903153" rtl="0" eaLnBrk="1" latinLnBrk="0" hangingPunct="1">
        <a:spcBef>
          <a:spcPct val="20000"/>
        </a:spcBef>
        <a:buFont typeface="Arial" pitchFamily="34" charset="0"/>
        <a:buChar char="–"/>
        <a:defRPr sz="1975" kern="1200">
          <a:solidFill>
            <a:schemeClr val="tx1"/>
          </a:solidFill>
          <a:latin typeface="+mn-lt"/>
          <a:ea typeface="+mn-ea"/>
          <a:cs typeface="+mn-cs"/>
        </a:defRPr>
      </a:lvl4pPr>
      <a:lvl5pPr marL="2032094" indent="-225788" algn="l" defTabSz="903153" rtl="0" eaLnBrk="1" latinLnBrk="0" hangingPunct="1">
        <a:spcBef>
          <a:spcPct val="20000"/>
        </a:spcBef>
        <a:buFont typeface="Arial" pitchFamily="34" charset="0"/>
        <a:buChar char="»"/>
        <a:defRPr sz="1975" kern="1200">
          <a:solidFill>
            <a:schemeClr val="tx1"/>
          </a:solidFill>
          <a:latin typeface="+mn-lt"/>
          <a:ea typeface="+mn-ea"/>
          <a:cs typeface="+mn-cs"/>
        </a:defRPr>
      </a:lvl5pPr>
      <a:lvl6pPr marL="2483670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6pPr>
      <a:lvl7pPr marL="2935247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7pPr>
      <a:lvl8pPr marL="3386823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8pPr>
      <a:lvl9pPr marL="3838400" indent="-225788" algn="l" defTabSz="903153" rtl="0" eaLnBrk="1" latinLnBrk="0" hangingPunct="1">
        <a:spcBef>
          <a:spcPct val="20000"/>
        </a:spcBef>
        <a:buFont typeface="Arial" pitchFamily="34" charset="0"/>
        <a:buChar char="•"/>
        <a:defRPr sz="1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1pPr>
      <a:lvl2pPr marL="451576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2pPr>
      <a:lvl3pPr marL="903153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354729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06306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57882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709459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161035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612612" algn="l" defTabSz="903153" rtl="0" eaLnBrk="1" latinLnBrk="0" hangingPunct="1"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yogeshn_cg@atme.edu.in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yogeshneelappa@gmail.co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6s.com/company/drawtify" TargetMode="External"/><Relationship Id="rId13" Type="http://schemas.openxmlformats.org/officeDocument/2006/relationships/image" Target="../media/image18.png"/><Relationship Id="rId18" Type="http://schemas.openxmlformats.org/officeDocument/2006/relationships/image" Target="../media/image22.png"/><Relationship Id="rId3" Type="http://schemas.openxmlformats.org/officeDocument/2006/relationships/image" Target="../media/image11.png"/><Relationship Id="rId21" Type="http://schemas.openxmlformats.org/officeDocument/2006/relationships/hyperlink" Target="https://www.f6s.com/company/defablgr" TargetMode="External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17" Type="http://schemas.openxmlformats.org/officeDocument/2006/relationships/image" Target="../media/image21.png"/><Relationship Id="rId25" Type="http://schemas.openxmlformats.org/officeDocument/2006/relationships/hyperlink" Target="https://www.f6s.com/company/equivalent" TargetMode="External"/><Relationship Id="rId2" Type="http://schemas.openxmlformats.org/officeDocument/2006/relationships/image" Target="../media/image10.png"/><Relationship Id="rId16" Type="http://schemas.openxmlformats.org/officeDocument/2006/relationships/image" Target="../media/image20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hyperlink" Target="https://www.f6s.com/company/gpucloud10x" TargetMode="External"/><Relationship Id="rId24" Type="http://schemas.openxmlformats.org/officeDocument/2006/relationships/image" Target="../media/image25.png"/><Relationship Id="rId5" Type="http://schemas.openxmlformats.org/officeDocument/2006/relationships/hyperlink" Target="https://www.f6s.com/company/nanosys" TargetMode="External"/><Relationship Id="rId15" Type="http://schemas.openxmlformats.org/officeDocument/2006/relationships/image" Target="../media/image19.png"/><Relationship Id="rId23" Type="http://schemas.openxmlformats.org/officeDocument/2006/relationships/hyperlink" Target="https://www.f6s.com/company/feelingdigital" TargetMode="External"/><Relationship Id="rId10" Type="http://schemas.openxmlformats.org/officeDocument/2006/relationships/image" Target="../media/image16.png"/><Relationship Id="rId19" Type="http://schemas.openxmlformats.org/officeDocument/2006/relationships/hyperlink" Target="https://www.f6s.com/company/eyense" TargetMode="External"/><Relationship Id="rId4" Type="http://schemas.openxmlformats.org/officeDocument/2006/relationships/image" Target="../media/image12.png"/><Relationship Id="rId9" Type="http://schemas.openxmlformats.org/officeDocument/2006/relationships/image" Target="../media/image15.png"/><Relationship Id="rId14" Type="http://schemas.openxmlformats.org/officeDocument/2006/relationships/hyperlink" Target="https://www.f6s.com/company/livegraphicsystems" TargetMode="External"/><Relationship Id="rId22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</a:t>
            </a:r>
          </a:p>
        </p:txBody>
      </p:sp>
      <p:sp>
        <p:nvSpPr>
          <p:cNvPr id="7" name="Title 5"/>
          <p:cNvSpPr txBox="1">
            <a:spLocks/>
          </p:cNvSpPr>
          <p:nvPr/>
        </p:nvSpPr>
        <p:spPr>
          <a:xfrm>
            <a:off x="0" y="1773296"/>
            <a:ext cx="12192000" cy="917223"/>
          </a:xfrm>
          <a:prstGeom prst="rect">
            <a:avLst/>
          </a:prstGeom>
        </p:spPr>
        <p:txBody>
          <a:bodyPr vert="horz" lIns="108360" tIns="54181" rIns="108360" bIns="54181" rtlCol="0" anchor="ctr">
            <a:noAutofit/>
          </a:bodyPr>
          <a:lstStyle>
            <a:lvl1pPr algn="ctr" defTabSz="1201704" rtl="0" eaLnBrk="1" latinLnBrk="0" hangingPunct="1">
              <a:spcBef>
                <a:spcPct val="0"/>
              </a:spcBef>
              <a:buNone/>
              <a:defRPr sz="5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54" b="1" dirty="0">
                <a:solidFill>
                  <a:srgbClr val="002060"/>
                </a:solidFill>
                <a:latin typeface="Cambria" pitchFamily="18" charset="0"/>
              </a:rPr>
              <a:t>Computer Graphics &amp; Visualization- </a:t>
            </a:r>
            <a:r>
              <a:rPr lang="en-GB" sz="3654" b="1" dirty="0">
                <a:solidFill>
                  <a:srgbClr val="D60093"/>
                </a:solidFill>
                <a:latin typeface="Cambria" pitchFamily="18" charset="0"/>
              </a:rPr>
              <a:t>(BCG402)</a:t>
            </a:r>
            <a:endParaRPr lang="en-US" sz="5729" b="1" dirty="0">
              <a:solidFill>
                <a:srgbClr val="D60093"/>
              </a:solidFill>
              <a:latin typeface="Cambria" pitchFamily="18" charset="0"/>
            </a:endParaRPr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6521217" y="3579519"/>
            <a:ext cx="5670783" cy="2107259"/>
          </a:xfrm>
          <a:prstGeom prst="rect">
            <a:avLst/>
          </a:prstGeom>
        </p:spPr>
        <p:txBody>
          <a:bodyPr vert="horz" lIns="0" tIns="45156" rIns="0" bIns="45156" rtlCol="0"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450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" panose="05000000000000000000" pitchFamily="2" charset="2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36781" lvl="8" algn="l">
              <a:lnSpc>
                <a:spcPct val="150000"/>
              </a:lnSpc>
            </a:pP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 Course Coordinator:</a:t>
            </a:r>
          </a:p>
          <a:p>
            <a:pPr marL="1136781" lvl="8" algn="l">
              <a:lnSpc>
                <a:spcPct val="100000"/>
              </a:lnSpc>
            </a:pPr>
            <a:r>
              <a:rPr lang="en-US" sz="1975" b="1" dirty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Prof. Yogesh N</a:t>
            </a:r>
          </a:p>
          <a:p>
            <a:pPr marL="1136781" lvl="8" algn="l">
              <a:lnSpc>
                <a:spcPct val="100000"/>
              </a:lnSpc>
            </a:pPr>
            <a:r>
              <a:rPr lang="en-US" sz="1975" dirty="0">
                <a:solidFill>
                  <a:srgbClr val="002060"/>
                </a:solidFill>
                <a:latin typeface="Cambria" pitchFamily="18" charset="0"/>
              </a:rPr>
              <a:t>                      </a:t>
            </a: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Assistant Professor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Dept. of CSD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ATMECE, Mysuru</a:t>
            </a:r>
          </a:p>
          <a:p>
            <a:pPr marL="1136781" lvl="8" algn="l">
              <a:lnSpc>
                <a:spcPct val="100000"/>
              </a:lnSpc>
            </a:pPr>
            <a:r>
              <a:rPr lang="en-US" sz="2074" i="1" dirty="0">
                <a:solidFill>
                  <a:srgbClr val="D60093"/>
                </a:solidFill>
                <a:latin typeface="Cambria" pitchFamily="18" charset="0"/>
              </a:rPr>
              <a:t>                                          </a:t>
            </a:r>
            <a:endParaRPr lang="en-US" sz="2074" b="1" i="1" dirty="0">
              <a:solidFill>
                <a:srgbClr val="D60093"/>
              </a:solidFill>
              <a:latin typeface="+mj-lt"/>
            </a:endParaRPr>
          </a:p>
        </p:txBody>
      </p:sp>
      <p:pic>
        <p:nvPicPr>
          <p:cNvPr id="1026" name="Picture 2" descr="My First Motion Graphic! by Jason Tang on Dribbbl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964" y="2858024"/>
            <a:ext cx="4518691" cy="338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430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Suggested  Learning  Resources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752593" y="1923815"/>
            <a:ext cx="4666074" cy="2857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975" b="1" i="1" u="sng" dirty="0">
                <a:solidFill>
                  <a:srgbClr val="002060"/>
                </a:solidFill>
                <a:latin typeface="Bookman Old Style" pitchFamily="18" charset="0"/>
              </a:rPr>
              <a:t>Text Books</a:t>
            </a:r>
            <a:endParaRPr lang="en-US" sz="1975" i="1" u="sng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567606" indent="-338682" algn="just">
              <a:buFont typeface="+mj-lt"/>
              <a:buAutoNum type="arabicPeriod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Donald D Hearn, M Pauline Baker and Warren </a:t>
            </a:r>
            <a:r>
              <a:rPr lang="en-US" sz="1778" i="1" dirty="0" err="1">
                <a:solidFill>
                  <a:srgbClr val="002060"/>
                </a:solidFill>
                <a:latin typeface="Bookman Old Style" pitchFamily="18" charset="0"/>
              </a:rPr>
              <a:t>Carithers</a:t>
            </a: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: Computer Graphics with OpenGL 4</a:t>
            </a:r>
            <a:r>
              <a:rPr lang="en-US" sz="1778" i="1" baseline="30000" dirty="0">
                <a:solidFill>
                  <a:srgbClr val="002060"/>
                </a:solidFill>
                <a:latin typeface="Bookman Old Style" pitchFamily="18" charset="0"/>
              </a:rPr>
              <a:t>th</a:t>
            </a: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 Edition, Pearson, 2011.</a:t>
            </a:r>
          </a:p>
          <a:p>
            <a:pPr marL="228924" algn="just"/>
            <a:endParaRPr lang="en-US" sz="1778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567606" indent="-338682" algn="just">
              <a:buFont typeface="+mj-lt"/>
              <a:buAutoNum type="arabicPeriod" startAt="2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Edward Angel: Interactive Computer Graphics- A Top Down approach with OpenGL, 5th edition. Pearson Education, 2009.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185" y="1923815"/>
            <a:ext cx="3160889" cy="38382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111" y="1923815"/>
            <a:ext cx="3160889" cy="383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44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Suggested  Learning  Resources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752592" y="1848556"/>
            <a:ext cx="11213630" cy="2036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975" b="1" i="1" u="sng" dirty="0">
                <a:solidFill>
                  <a:srgbClr val="002060"/>
                </a:solidFill>
                <a:latin typeface="Bookman Old Style" pitchFamily="18" charset="0"/>
              </a:rPr>
              <a:t>Web links and Video Lectures (e-Resources):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1. https://nptel.ac.in/courses/106/106/106106090/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2. https://nptel.ac.in/courses/106/102/106102063/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3. https://nptel.ac.in/courses/106/103/106103224/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4. https://nptel.ac.in/courses/106/102/106102065/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5. http://www.opengl-redbook.com/</a:t>
            </a:r>
          </a:p>
          <a:p>
            <a:pPr marL="401401" algn="just"/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6. www.openGL.org</a:t>
            </a:r>
          </a:p>
        </p:txBody>
      </p:sp>
      <p:sp>
        <p:nvSpPr>
          <p:cNvPr id="6" name="Rectangle 5"/>
          <p:cNvSpPr/>
          <p:nvPr/>
        </p:nvSpPr>
        <p:spPr>
          <a:xfrm>
            <a:off x="752593" y="4181593"/>
            <a:ext cx="11439407" cy="1215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75" b="1" i="1" u="sng" dirty="0">
                <a:solidFill>
                  <a:srgbClr val="002060"/>
                </a:solidFill>
                <a:latin typeface="Bookman Old Style" pitchFamily="18" charset="0"/>
              </a:rPr>
              <a:t>Activity Based Learning (Suggested Activities in Class)/ Practical Based learning</a:t>
            </a:r>
          </a:p>
          <a:p>
            <a:endParaRPr lang="en-US" sz="1778" dirty="0">
              <a:latin typeface="CIDFont+F3"/>
            </a:endParaRPr>
          </a:p>
          <a:p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Simulation/implementation of Real world applications(user interfaces/animations … etc.) using OpenGL libraries in VS code editor/Code blocks and C/Java/python as host language.</a:t>
            </a:r>
          </a:p>
        </p:txBody>
      </p:sp>
    </p:spTree>
    <p:extLst>
      <p:ext uri="{BB962C8B-B14F-4D97-AF65-F5344CB8AC3E}">
        <p14:creationId xmlns:p14="http://schemas.microsoft.com/office/powerpoint/2010/main" val="1467844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12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349037" y="1095963"/>
            <a:ext cx="5493926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Learning  Objectives (CLOs)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752592" y="1923815"/>
            <a:ext cx="10912593" cy="2599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75" b="1" i="1" dirty="0">
                <a:solidFill>
                  <a:srgbClr val="002060"/>
                </a:solidFill>
                <a:latin typeface="Bookman Old Style" pitchFamily="18" charset="0"/>
              </a:rPr>
              <a:t>This course will enable students to</a:t>
            </a:r>
          </a:p>
          <a:p>
            <a:pPr marL="794963" indent="-794963" algn="just">
              <a:lnSpc>
                <a:spcPct val="150000"/>
              </a:lnSpc>
              <a:tabLst>
                <a:tab pos="0" algn="l"/>
              </a:tabLst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CLO 1. Understand concepts of Computer Graphics along with its applications.</a:t>
            </a:r>
          </a:p>
          <a:p>
            <a:pPr marL="794963" indent="-794963" algn="just">
              <a:lnSpc>
                <a:spcPct val="150000"/>
              </a:lnSpc>
              <a:tabLst>
                <a:tab pos="0" algn="l"/>
              </a:tabLst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CLO 2. Exploring mathematics for 2D and 3D graphics along with OpenGL API’s.</a:t>
            </a:r>
          </a:p>
          <a:p>
            <a:pPr marL="794963" indent="-794963" algn="just">
              <a:lnSpc>
                <a:spcPct val="150000"/>
              </a:lnSpc>
              <a:tabLst>
                <a:tab pos="0" algn="l"/>
              </a:tabLst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CLO 3. Use of Computer graphics in animation and GUI design.</a:t>
            </a:r>
          </a:p>
          <a:p>
            <a:pPr marL="794963" indent="-794963" algn="just">
              <a:lnSpc>
                <a:spcPct val="150000"/>
              </a:lnSpc>
              <a:tabLst>
                <a:tab pos="0" algn="l"/>
              </a:tabLst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CLO 4. Demonstrate Geometric transformations, viewing on both 2D and 3D objects.</a:t>
            </a:r>
          </a:p>
          <a:p>
            <a:pPr marL="794963" indent="-794963" algn="just">
              <a:lnSpc>
                <a:spcPct val="150000"/>
              </a:lnSpc>
              <a:tabLst>
                <a:tab pos="0" algn="l"/>
              </a:tabLst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CLO 5. Infer the representation of curves, surfaces, Color and Illumination models.</a:t>
            </a:r>
          </a:p>
        </p:txBody>
      </p:sp>
    </p:spTree>
    <p:extLst>
      <p:ext uri="{BB962C8B-B14F-4D97-AF65-F5344CB8AC3E}">
        <p14:creationId xmlns:p14="http://schemas.microsoft.com/office/powerpoint/2010/main" val="38517784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Outcomes (COs)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602074" y="1923816"/>
            <a:ext cx="11364148" cy="2553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78" b="1" i="1" dirty="0">
                <a:solidFill>
                  <a:srgbClr val="002060"/>
                </a:solidFill>
                <a:latin typeface="Bookman Old Style" pitchFamily="18" charset="0"/>
              </a:rPr>
              <a:t>At the end of the course, the student will be able to:</a:t>
            </a:r>
          </a:p>
          <a:p>
            <a:pPr marL="788691" indent="-788691" algn="just">
              <a:lnSpc>
                <a:spcPct val="150000"/>
              </a:lnSpc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 1. Demonstrate simple algorithms using OpenGL Graphics primitives and attributes.</a:t>
            </a:r>
          </a:p>
          <a:p>
            <a:pPr marL="788691" indent="-788691" algn="just">
              <a:lnSpc>
                <a:spcPct val="150000"/>
              </a:lnSpc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 2. Apply mathematical concepts for 2-D and 3-D geometric transformations.</a:t>
            </a:r>
          </a:p>
          <a:p>
            <a:pPr marL="788691" indent="-788691" algn="just">
              <a:lnSpc>
                <a:spcPct val="150000"/>
              </a:lnSpc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 3. Make use of OpenGL functions for Interactive Input, GUI and animations.</a:t>
            </a:r>
          </a:p>
          <a:p>
            <a:pPr marL="788691" indent="-788691" algn="just">
              <a:lnSpc>
                <a:spcPct val="150000"/>
              </a:lnSpc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 4. Explain clipping algorithms, color models and illumination models.</a:t>
            </a:r>
          </a:p>
          <a:p>
            <a:pPr marL="788691" indent="-788691" algn="just">
              <a:lnSpc>
                <a:spcPct val="150000"/>
              </a:lnSpc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 5. Demonstrate visualization of surfaces and 3D objects.</a:t>
            </a:r>
          </a:p>
        </p:txBody>
      </p:sp>
    </p:spTree>
    <p:extLst>
      <p:ext uri="{BB962C8B-B14F-4D97-AF65-F5344CB8AC3E}">
        <p14:creationId xmlns:p14="http://schemas.microsoft.com/office/powerpoint/2010/main" val="2774253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14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IPCC Course Structure</a:t>
            </a:r>
            <a:endParaRPr lang="en-US" sz="2370" dirty="0"/>
          </a:p>
        </p:txBody>
      </p:sp>
      <p:sp>
        <p:nvSpPr>
          <p:cNvPr id="9" name="Rectangle 8"/>
          <p:cNvSpPr/>
          <p:nvPr/>
        </p:nvSpPr>
        <p:spPr>
          <a:xfrm>
            <a:off x="752592" y="1773296"/>
            <a:ext cx="10912593" cy="3738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IPCC stands for </a:t>
            </a:r>
            <a:r>
              <a:rPr lang="en-US" sz="1975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Integrated Professional Core Course</a:t>
            </a: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Integration of both theory and practical in one course.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Dedicated 40 hours (3 hours /week) and 20 hours (2 hours /week) is allotted in the integrated course.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Each module in the course is connected with a laboratory component.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conduct Practical sessions, Linux is used along with OpenGL &amp; GLUT application. 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All software tools are available as an open source softwares.</a:t>
            </a:r>
          </a:p>
          <a:p>
            <a:pPr>
              <a:lnSpc>
                <a:spcPct val="150000"/>
              </a:lnSpc>
            </a:pPr>
            <a:endParaRPr lang="en-US" sz="1975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871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14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631260" y="945444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Laboratory Component</a:t>
            </a:r>
            <a:endParaRPr lang="en-US" sz="237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25458" y="1547519"/>
          <a:ext cx="11465505" cy="4948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857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114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</a:rPr>
                        <a:t>Sl. No.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u="none" strike="noStrike" kern="1200" baseline="0" dirty="0">
                          <a:solidFill>
                            <a:schemeClr val="bg1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Experiments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2971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1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OpenGL program to draw a </a:t>
                      </a:r>
                      <a:r>
                        <a:rPr lang="en-US" sz="1600" b="0" i="1" u="none" strike="noStrike" kern="1200" baseline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lineusing</a:t>
                      </a:r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0" i="1" u="none" strike="noStrike" kern="1200" baseline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Bresenham’s</a:t>
                      </a:r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algorithm for all types of slopes.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98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2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OpenGL program to create and rotate a triangle about the origin and a fixed point.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97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3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implement to recursively subdivide a tetrahedron to form 3D </a:t>
                      </a:r>
                      <a:r>
                        <a:rPr lang="en-US" sz="1600" b="0" i="1" u="none" strike="noStrike" kern="1200" baseline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sierpinski</a:t>
                      </a:r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gasket. The number of recursive steps is to be specified by the user.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98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4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Spin 3D </a:t>
                      </a:r>
                      <a:r>
                        <a:rPr lang="en-US" sz="1600" b="0" i="1" u="none" strike="noStrike" kern="1200" baseline="0" dirty="0" err="1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sierpinski</a:t>
                      </a:r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 gasket using OpenGL transformation matrices.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898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5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Clip 2D lines using Cohen-Sutherland algorithm.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985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6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menu driven program to animate the polygon using 3D geometric transformations.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97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7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draw a color cube and allow the user to move the camera suitably to experiment with perspective viewing.</a:t>
                      </a:r>
                      <a:endParaRPr lang="en-US" sz="1600" i="1" dirty="0">
                        <a:solidFill>
                          <a:srgbClr val="002060"/>
                        </a:solidFill>
                        <a:latin typeface="Bookman Old Style" panose="02050604050505020204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8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draw a simple shaded scene consisting of a tea pot on a table. Define suitably the position and properties of the light source along with the properties of the surfaces of the solid object used in the scene.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1970"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</a:rPr>
                        <a:t>9</a:t>
                      </a:r>
                    </a:p>
                  </a:txBody>
                  <a:tcPr marL="90311" marR="90311" marT="45156" marB="45156"/>
                </a:tc>
                <a:tc>
                  <a:txBody>
                    <a:bodyPr/>
                    <a:lstStyle/>
                    <a:p>
                      <a:r>
                        <a:rPr lang="en-US" sz="1600" b="0" i="1" u="none" strike="noStrike" kern="1200" baseline="0" dirty="0">
                          <a:solidFill>
                            <a:srgbClr val="002060"/>
                          </a:solidFill>
                          <a:latin typeface="Bookman Old Style" panose="02050604050505020204" pitchFamily="18" charset="0"/>
                          <a:ea typeface="+mn-ea"/>
                          <a:cs typeface="+mn-cs"/>
                        </a:rPr>
                        <a:t>Develop a OpenGL program to draw a simple scene containing few 3D objects and provide day and night effect. Define suitably the position and properties of the light source used in the scene.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3158186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869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16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752592" y="1698037"/>
            <a:ext cx="11213630" cy="33281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weightage of Continuous Internal Evaluation (CIE) is 50% and for Semester End Exam (SEE) is 50%.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minimum passing mark for the CIE is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the maximum marks (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20 marks out of 50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 and for the SEE minimum passing mark is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35%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the maximum marks (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18 out of 50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 </a:t>
            </a:r>
          </a:p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 student shall be deemed to have satisfied the academic requirements and earned the credits allotted to each subject/course if the student secures a minimum of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(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 marks out of 100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 in the sum total of the CIE (Continuous Internal Evaluation) and SEE (Semester End Examination) taken together.</a:t>
            </a:r>
            <a:endParaRPr lang="en-US" sz="1778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004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20704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526815" y="1547519"/>
            <a:ext cx="11364148" cy="4969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for the theory component of the IPCC (maximum marks 50)</a:t>
            </a:r>
          </a:p>
          <a:p>
            <a:pPr marL="79025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IPCC means practical portion integrated with the theory of the course.</a:t>
            </a:r>
          </a:p>
          <a:p>
            <a:pPr marL="79025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marks for the theory component are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that for the practical component is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79025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for the theory component are split into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two Internal Assessment Tests (Two Tests, each of 15 Marks with 01-hour duration, are to be conducted) and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other assessment methods. The first test at the end of 40-50% coverage of the syllabus and the second test after covering 85-90% of the syllabus.</a:t>
            </a:r>
          </a:p>
          <a:p>
            <a:pPr marL="79025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Scaled-down marks of the sum of two tests and other assessment methods will be CIE marks for the theory component of IPCC (that is for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</a:p>
          <a:p>
            <a:pPr marL="79025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student has to secure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qualify in the CIE of the theory component of IPCC. (i.e.,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  <a:endParaRPr lang="en-US" sz="1778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969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18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945444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526815" y="1547519"/>
            <a:ext cx="11439407" cy="4438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CIE for the practical component of the IPCC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the conduction of the experiment and preparation of laboratory record, and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for the test to be conducted after the completion of all the laboratory sessions.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On completion of every experiment/program in the laboratory, the students shall be evaluated including viva-voce and marks shall be awarded on the same day.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CIE marks awarded in the case of the Practical component shall be based on the continuous evaluation of the laboratory report. Each experiment report can be evaluated for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 Marks of all experiments’ write-ups are added and scaled down to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15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laboratory test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(duration 02/03 hours)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after completion of all the experiments shall be conducted for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50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and scaled down to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Scaled-down marks of write-up evaluations and tests added will be CIE marks for the laboratory component of IPCC for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790259" indent="-338682" algn="just">
              <a:spcAft>
                <a:spcPts val="593"/>
              </a:spcAft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student has to secure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40%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 of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25 marks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to qualify in the CIE of the practical component of the IPCC. (i.e.,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).</a:t>
            </a:r>
            <a:endParaRPr lang="en-US" sz="1778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740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19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Course  Assessment  Policy</a:t>
            </a:r>
            <a:endParaRPr lang="en-US" sz="2370" dirty="0"/>
          </a:p>
        </p:txBody>
      </p:sp>
      <p:sp>
        <p:nvSpPr>
          <p:cNvPr id="7" name="Rectangle 6"/>
          <p:cNvSpPr/>
          <p:nvPr/>
        </p:nvSpPr>
        <p:spPr>
          <a:xfrm>
            <a:off x="526815" y="1715471"/>
            <a:ext cx="11439407" cy="3510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SEE for IPCC</a:t>
            </a:r>
          </a:p>
          <a:p>
            <a:pPr marL="790259" indent="-338682" algn="just">
              <a:buFont typeface="Arial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Theory SEE will be conducted by University as per the scheduled timetable, with common question papers for the course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(duration 03 hours)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1296715" indent="-451576" algn="just">
              <a:buFont typeface="+mj-lt"/>
              <a:buAutoNum type="arabicPeriod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question paper will have ten questions. Each question is set for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20 marks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</a:p>
          <a:p>
            <a:pPr marL="1296715" indent="-451576" algn="just">
              <a:buFont typeface="+mj-lt"/>
              <a:buAutoNum type="arabicPeriod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There will be 2 questions from each module. Each of the two questions under a module (with a maximum of 3 sub-questions),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should have a mix of topics </a:t>
            </a: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under that module.</a:t>
            </a:r>
          </a:p>
          <a:p>
            <a:pPr marL="1296715" indent="-451576" algn="just">
              <a:buFont typeface="+mj-lt"/>
              <a:buAutoNum type="arabicPeriod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students have to answer 5 full questions, selecting one full question from each module.</a:t>
            </a:r>
          </a:p>
          <a:p>
            <a:pPr marL="1296715" indent="-451576" algn="just">
              <a:buFont typeface="+mj-lt"/>
              <a:buAutoNum type="arabicPeriod"/>
            </a:pPr>
            <a:r>
              <a:rPr lang="en-US" sz="1778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Marks scored by the student shall be proportionally scaled down to </a:t>
            </a: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50 Marks.</a:t>
            </a:r>
          </a:p>
          <a:p>
            <a:pPr marL="790259" indent="-338682" algn="just">
              <a:buFont typeface="Arial" pitchFamily="34" charset="0"/>
              <a:buChar char="•"/>
            </a:pPr>
            <a:endParaRPr lang="en-US" sz="1778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790259" indent="-338682" algn="just">
              <a:buFont typeface="Arial" pitchFamily="34" charset="0"/>
              <a:buChar char="•"/>
            </a:pPr>
            <a:r>
              <a:rPr lang="en-US" sz="1778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The theory portion of the IPCC shall be for both CIE and SEE, whereas the practical portion will have a CIE component only. Questions mentioned in the SEE paper may include questions from the practical component.</a:t>
            </a:r>
          </a:p>
        </p:txBody>
      </p:sp>
    </p:spTree>
    <p:extLst>
      <p:ext uri="{BB962C8B-B14F-4D97-AF65-F5344CB8AC3E}">
        <p14:creationId xmlns:p14="http://schemas.microsoft.com/office/powerpoint/2010/main" val="66058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171222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Instructor Profile</a:t>
            </a:r>
            <a:r>
              <a:rPr lang="en-US" sz="2370" dirty="0"/>
              <a:t> </a:t>
            </a:r>
          </a:p>
        </p:txBody>
      </p:sp>
      <p:pic>
        <p:nvPicPr>
          <p:cNvPr id="6" name="Picture 2" descr="E:\Department\Editorial\Faculty photos\Yogesh N (Photo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9816" y="2236085"/>
            <a:ext cx="2182519" cy="232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612445" y="2149593"/>
          <a:ext cx="7300148" cy="31944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11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86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15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Cambria" pitchFamily="18" charset="0"/>
                        </a:rPr>
                        <a:t>Prof. Yogesh N</a:t>
                      </a:r>
                      <a:endParaRPr lang="en-US" sz="24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 marL="90311" marR="90311" marT="45156" marB="45156"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404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Designation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Assistant </a:t>
                      </a:r>
                      <a:r>
                        <a:rPr lang="en-US" sz="1900" baseline="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Professor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404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Qualification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B.E, MTech., PGDAC, (PhD)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2281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Email Id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  <a:hlinkClick r:id="rId3"/>
                        </a:rPr>
                        <a:t>yogeshn_cg@atme.edu.in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  <a:hlinkClick r:id="rId4"/>
                        </a:rPr>
                        <a:t>yogeshneelappa.atme@gmail.com</a:t>
                      </a:r>
                      <a:r>
                        <a:rPr lang="en-US" sz="1900" baseline="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 </a:t>
                      </a:r>
                      <a:endParaRPr lang="en-US" sz="1900" dirty="0">
                        <a:solidFill>
                          <a:srgbClr val="002060"/>
                        </a:solidFill>
                        <a:latin typeface="Cambria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404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Contact Number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9663170150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794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Office hours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9am – 5pm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794"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Virtual Office hours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1900" dirty="0">
                          <a:solidFill>
                            <a:srgbClr val="002060"/>
                          </a:solidFill>
                          <a:latin typeface="Cambria" pitchFamily="18" charset="0"/>
                        </a:rPr>
                        <a:t>6pm – 8pm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7686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Applications</a:t>
            </a:r>
            <a:endParaRPr lang="en-US" sz="237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1" y="1698038"/>
            <a:ext cx="8052740" cy="461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411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21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Industries Associated </a:t>
            </a:r>
            <a:endParaRPr lang="en-US" sz="237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" y="2149592"/>
            <a:ext cx="1354667" cy="105363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9852" y="2149592"/>
            <a:ext cx="1053630" cy="105363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8963" y="1999074"/>
            <a:ext cx="1053630" cy="105363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158074" y="2751667"/>
            <a:ext cx="2690519" cy="63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US" sz="1778" dirty="0"/>
            </a:br>
            <a:r>
              <a:rPr lang="en-US" sz="1778" b="1" dirty="0">
                <a:solidFill>
                  <a:srgbClr val="0F60FF"/>
                </a:solidFill>
                <a:latin typeface="Open Sans"/>
              </a:rPr>
              <a:t>Avalon </a:t>
            </a:r>
            <a:r>
              <a:rPr lang="en-US" sz="1778" b="1" dirty="0" err="1">
                <a:solidFill>
                  <a:srgbClr val="0F60FF"/>
                </a:solidFill>
                <a:latin typeface="Open Sans"/>
              </a:rPr>
              <a:t>Holographics</a:t>
            </a:r>
            <a:endParaRPr lang="en-US" sz="1778" dirty="0"/>
          </a:p>
        </p:txBody>
      </p:sp>
      <p:sp>
        <p:nvSpPr>
          <p:cNvPr id="20" name="Rectangle 19"/>
          <p:cNvSpPr/>
          <p:nvPr/>
        </p:nvSpPr>
        <p:spPr>
          <a:xfrm>
            <a:off x="841529" y="3020836"/>
            <a:ext cx="1156086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dirty="0" err="1">
                <a:solidFill>
                  <a:srgbClr val="0F60FF"/>
                </a:solidFill>
                <a:latin typeface="Open Sans"/>
                <a:hlinkClick r:id="rId5"/>
              </a:rPr>
              <a:t>Nanosys</a:t>
            </a:r>
            <a:endParaRPr lang="en-US" sz="1778" dirty="0"/>
          </a:p>
        </p:txBody>
      </p:sp>
      <p:sp>
        <p:nvSpPr>
          <p:cNvPr id="21" name="AutoShape 2" descr="About LOAD Interactive - F6S Profile"/>
          <p:cNvSpPr>
            <a:spLocks noChangeAspect="1" noChangeArrowheads="1"/>
          </p:cNvSpPr>
          <p:nvPr/>
        </p:nvSpPr>
        <p:spPr bwMode="auto">
          <a:xfrm>
            <a:off x="153654" y="-100346"/>
            <a:ext cx="301037" cy="30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311" tIns="45156" rIns="90311" bIns="45156" numCol="1" anchor="t" anchorCtr="0" compatLnSpc="1">
            <a:prstTxWarp prst="textNoShape">
              <a:avLst/>
            </a:prstTxWarp>
          </a:bodyPr>
          <a:lstStyle/>
          <a:p>
            <a:endParaRPr lang="en-US" sz="1778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8363" y="2202839"/>
            <a:ext cx="1053630" cy="105363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700321" y="2749504"/>
            <a:ext cx="2097150" cy="638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US" sz="1778" dirty="0"/>
            </a:br>
            <a:r>
              <a:rPr lang="en-US" sz="1778" b="1" u="sng" dirty="0">
                <a:solidFill>
                  <a:srgbClr val="212121"/>
                </a:solidFill>
                <a:latin typeface="Open Sans"/>
              </a:rPr>
              <a:t>LOAD Interactive</a:t>
            </a:r>
            <a:endParaRPr lang="en-US" sz="1778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8384" y="2123961"/>
            <a:ext cx="1053630" cy="105363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9155513" y="3177591"/>
            <a:ext cx="1172372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 err="1">
                <a:latin typeface="Open Sans"/>
                <a:hlinkClick r:id="rId8"/>
              </a:rPr>
              <a:t>Drawtify</a:t>
            </a:r>
            <a:endParaRPr lang="en-US" sz="1778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12903" y="2176297"/>
            <a:ext cx="1053630" cy="105363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7852" y="3654778"/>
            <a:ext cx="1053630" cy="105363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522530" y="4569413"/>
            <a:ext cx="1664274" cy="36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>
                <a:latin typeface="Open Sans"/>
                <a:hlinkClick r:id="rId11"/>
              </a:rPr>
              <a:t>GPUcloud10x</a:t>
            </a:r>
            <a:endParaRPr lang="en-US" sz="1778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59852" y="3783446"/>
            <a:ext cx="1053630" cy="105363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8963" y="3654778"/>
            <a:ext cx="1053630" cy="1053630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4122410" y="4633148"/>
            <a:ext cx="2563538" cy="36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>
                <a:latin typeface="Open Sans"/>
                <a:hlinkClick r:id="rId14"/>
              </a:rPr>
              <a:t>Live Graphic Systems</a:t>
            </a:r>
            <a:endParaRPr lang="en-US" sz="1778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149630" y="3668869"/>
            <a:ext cx="1208952" cy="120895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66775" y="3783446"/>
            <a:ext cx="1170389" cy="117038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812903" y="3641909"/>
            <a:ext cx="1053630" cy="105363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59988" y="5096227"/>
            <a:ext cx="1053630" cy="105363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1657180" y="6012332"/>
            <a:ext cx="1039067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>
                <a:latin typeface="Open Sans"/>
                <a:hlinkClick r:id="rId19"/>
              </a:rPr>
              <a:t>Eyen SE</a:t>
            </a:r>
            <a:endParaRPr lang="en-US" sz="1778" dirty="0"/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735651" y="5163915"/>
            <a:ext cx="1053630" cy="1053630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3538655" y="6080206"/>
            <a:ext cx="1360296" cy="3647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 err="1">
                <a:latin typeface="Open Sans"/>
                <a:hlinkClick r:id="rId21"/>
              </a:rPr>
              <a:t>Defab</a:t>
            </a:r>
            <a:r>
              <a:rPr lang="en-US" sz="1778" b="1" u="sng" dirty="0">
                <a:latin typeface="Open Sans"/>
                <a:hlinkClick r:id="rId21"/>
              </a:rPr>
              <a:t> LGR</a:t>
            </a:r>
            <a:endParaRPr lang="en-US" sz="1778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65520" y="4997921"/>
            <a:ext cx="1186184" cy="1215672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6279496" y="6022350"/>
            <a:ext cx="1794081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>
                <a:latin typeface="Open Sans"/>
                <a:hlinkClick r:id="rId23"/>
              </a:rPr>
              <a:t>Feeling Digital</a:t>
            </a:r>
            <a:endParaRPr lang="en-US" sz="1778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611555" y="4783666"/>
            <a:ext cx="1053630" cy="1053630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10480739" y="5848820"/>
            <a:ext cx="1394934" cy="365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78" b="1" u="sng" dirty="0">
                <a:latin typeface="Open Sans"/>
                <a:hlinkClick r:id="rId25"/>
              </a:rPr>
              <a:t>Equivalent</a:t>
            </a:r>
            <a:endParaRPr lang="en-US" sz="1778" dirty="0"/>
          </a:p>
        </p:txBody>
      </p:sp>
    </p:spTree>
    <p:extLst>
      <p:ext uri="{BB962C8B-B14F-4D97-AF65-F5344CB8AC3E}">
        <p14:creationId xmlns:p14="http://schemas.microsoft.com/office/powerpoint/2010/main" val="264646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22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Computer Graphics 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610499" y="1690952"/>
            <a:ext cx="11205205" cy="413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Graphics are defined as any sketch or a drawing or a special network that pictorially represents some meaningful information. </a:t>
            </a:r>
          </a:p>
          <a:p>
            <a:pPr marL="338682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Computer Graphics is used where a set of images needs to be manipulated or the creation of the image in the form of pixels and is drawn on the computer. </a:t>
            </a:r>
          </a:p>
          <a:p>
            <a:pPr marL="338682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Computer Graphics can be used in digital photography, film, entertainment, electronic gadgets, and all other core technologies which are required. </a:t>
            </a:r>
          </a:p>
          <a:p>
            <a:pPr marL="338682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Computer Graphics can be used in UI design, rendering, geometric objects, animation, and many more. </a:t>
            </a:r>
          </a:p>
          <a:p>
            <a:pPr marL="338682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The term ‘Computer Graphics’ was coined by </a:t>
            </a:r>
            <a:r>
              <a:rPr lang="en-US" sz="1877" b="1" i="1" dirty="0">
                <a:solidFill>
                  <a:srgbClr val="002060"/>
                </a:solidFill>
                <a:latin typeface="Bookman Old Style" pitchFamily="18" charset="0"/>
              </a:rPr>
              <a:t>Verne Hudson </a:t>
            </a: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and </a:t>
            </a:r>
            <a:r>
              <a:rPr lang="en-US" sz="1877" b="1" i="1" dirty="0">
                <a:solidFill>
                  <a:srgbClr val="002060"/>
                </a:solidFill>
                <a:latin typeface="Bookman Old Style" pitchFamily="18" charset="0"/>
              </a:rPr>
              <a:t>William Fetter </a:t>
            </a: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from Boeing who were pioneers in the field. </a:t>
            </a:r>
          </a:p>
        </p:txBody>
      </p:sp>
    </p:spTree>
    <p:extLst>
      <p:ext uri="{BB962C8B-B14F-4D97-AF65-F5344CB8AC3E}">
        <p14:creationId xmlns:p14="http://schemas.microsoft.com/office/powerpoint/2010/main" val="23984670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Computer Graphics 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610499" y="1690952"/>
            <a:ext cx="11205205" cy="2401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Computer Graphics refers to several things:</a:t>
            </a:r>
          </a:p>
          <a:p>
            <a:pPr marL="338682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1078766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The manipulation and the representation of the image or the data in a graphical manner.</a:t>
            </a:r>
          </a:p>
          <a:p>
            <a:pPr marL="1078766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1078766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Various technology is required for the creation and manipulation.</a:t>
            </a:r>
          </a:p>
          <a:p>
            <a:pPr marL="1078766" indent="-338682" algn="just">
              <a:buFont typeface="Arial" pitchFamily="34" charset="0"/>
              <a:buChar char="•"/>
            </a:pPr>
            <a:endParaRPr lang="en-US" sz="1877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1078766" indent="-338682" algn="just"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Digital synthesis and its manipulation.</a:t>
            </a:r>
          </a:p>
        </p:txBody>
      </p:sp>
    </p:spTree>
    <p:extLst>
      <p:ext uri="{BB962C8B-B14F-4D97-AF65-F5344CB8AC3E}">
        <p14:creationId xmlns:p14="http://schemas.microsoft.com/office/powerpoint/2010/main" val="4046646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24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Summary</a:t>
            </a:r>
            <a:endParaRPr lang="en-US" sz="2370" dirty="0"/>
          </a:p>
        </p:txBody>
      </p:sp>
      <p:sp>
        <p:nvSpPr>
          <p:cNvPr id="8" name="Rectangle 7"/>
          <p:cNvSpPr/>
          <p:nvPr/>
        </p:nvSpPr>
        <p:spPr>
          <a:xfrm>
            <a:off x="752592" y="1923815"/>
            <a:ext cx="10912593" cy="3556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In today’s session,  you all have gone through  the following  topics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Introduction to the course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Course Pre-requisites 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Course Objectives and Outcomes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Course Syllabus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Course Assessment Policy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Applications</a:t>
            </a:r>
          </a:p>
          <a:p>
            <a:pPr marL="1022319" indent="-338682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77" i="1" dirty="0">
                <a:solidFill>
                  <a:srgbClr val="002060"/>
                </a:solidFill>
                <a:latin typeface="Bookman Old Style" pitchFamily="18" charset="0"/>
              </a:rPr>
              <a:t>Associated Industries (in nutshell)</a:t>
            </a:r>
          </a:p>
        </p:txBody>
      </p:sp>
    </p:spTree>
    <p:extLst>
      <p:ext uri="{BB962C8B-B14F-4D97-AF65-F5344CB8AC3E}">
        <p14:creationId xmlns:p14="http://schemas.microsoft.com/office/powerpoint/2010/main" val="38999080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24</a:t>
            </a:r>
          </a:p>
        </p:txBody>
      </p:sp>
      <p:pic>
        <p:nvPicPr>
          <p:cNvPr id="6" name="Computer Graphics &amp; Visualiza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7259" y="1171222"/>
            <a:ext cx="8052741" cy="425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7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31260" y="1095963"/>
            <a:ext cx="4929481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Discussion  and  Interaction</a:t>
            </a:r>
            <a:endParaRPr lang="en-US" sz="2370" dirty="0"/>
          </a:p>
        </p:txBody>
      </p:sp>
      <p:pic>
        <p:nvPicPr>
          <p:cNvPr id="2050" name="Picture 2" descr="Pin on Quick Save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481" y="1999074"/>
            <a:ext cx="4328621" cy="413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2061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26</a:t>
            </a:r>
          </a:p>
        </p:txBody>
      </p:sp>
      <p:pic>
        <p:nvPicPr>
          <p:cNvPr id="3074" name="Picture 2" descr="Thank you - An SVG animation by Gilli on Dribbbl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741" y="1698037"/>
            <a:ext cx="6171259" cy="392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4" descr="Motivational Quotes for Student Excellence: 50 Powerful [FREE] Inspiration  Templates"/>
          <p:cNvSpPr>
            <a:spLocks noChangeAspect="1" noChangeArrowheads="1"/>
          </p:cNvSpPr>
          <p:nvPr/>
        </p:nvSpPr>
        <p:spPr bwMode="auto">
          <a:xfrm>
            <a:off x="153654" y="-100346"/>
            <a:ext cx="301037" cy="30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311" tIns="45156" rIns="90311" bIns="45156" numCol="1" anchor="t" anchorCtr="0" compatLnSpc="1">
            <a:prstTxWarp prst="textNoShape">
              <a:avLst/>
            </a:prstTxWarp>
          </a:bodyPr>
          <a:lstStyle/>
          <a:p>
            <a:endParaRPr lang="en-US" sz="1778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986" y="2018419"/>
            <a:ext cx="4929481" cy="328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170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3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Overview</a:t>
            </a:r>
            <a:r>
              <a:rPr lang="en-US" sz="237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677333" y="1698038"/>
            <a:ext cx="11288889" cy="4650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1576" indent="-451576" algn="just"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The term ‘Computer Graphics’ was coined by Verne Hudson and William Fetter from Boeing who were pioneers in the field. Computer graphics is a dynamic and essential field within computing that involves the creation, manipulation, and rendering of visual content using computers.</a:t>
            </a:r>
          </a:p>
          <a:p>
            <a:pPr marL="451576" indent="-451576" algn="just">
              <a:buFont typeface="Arial" pitchFamily="34" charset="0"/>
              <a:buChar char="•"/>
            </a:pPr>
            <a:endParaRPr lang="en-US" sz="1975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1576" indent="-451576" algn="just"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Computer graphics and visualization is a course that covers the principles, techniques, and tools used to create and manipulate images, videos, and other visual media using computers </a:t>
            </a:r>
          </a:p>
          <a:p>
            <a:pPr marL="451576" indent="-451576" algn="just">
              <a:buFont typeface="Arial" pitchFamily="34" charset="0"/>
              <a:buChar char="•"/>
            </a:pPr>
            <a:endParaRPr lang="en-US" sz="1975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1576" indent="-451576" algn="just"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Basic geometric processes for image analysis and scene formation will be discussed including geometric transformations, viewing and projection matrices, and digital geometry.</a:t>
            </a:r>
          </a:p>
          <a:p>
            <a:pPr marL="451576" indent="-451576" algn="just">
              <a:buFont typeface="Arial" pitchFamily="34" charset="0"/>
              <a:buChar char="•"/>
            </a:pPr>
            <a:endParaRPr lang="en-US" sz="1975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451576" indent="-451576" algn="just"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Computer graphics is a wide-ranging topic that covers rendering, modeling, and visualization techniques.</a:t>
            </a:r>
          </a:p>
        </p:txBody>
      </p:sp>
    </p:spTree>
    <p:extLst>
      <p:ext uri="{BB962C8B-B14F-4D97-AF65-F5344CB8AC3E}">
        <p14:creationId xmlns:p14="http://schemas.microsoft.com/office/powerpoint/2010/main" val="132455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4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Prerequisites</a:t>
            </a:r>
            <a:r>
              <a:rPr lang="en-US" sz="2370" dirty="0"/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677334" y="1785585"/>
            <a:ext cx="11138370" cy="252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1576" indent="-451576" algn="just">
              <a:buFont typeface="Arial" pitchFamily="34" charset="0"/>
              <a:buChar char="•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To get the most out of this course, the student should already have a working knowledge of </a:t>
            </a:r>
          </a:p>
          <a:p>
            <a:pPr marL="1240268" indent="-451576" algn="just">
              <a:buFont typeface="+mj-lt"/>
              <a:buAutoNum type="arabicPeriod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Programming in C </a:t>
            </a:r>
          </a:p>
          <a:p>
            <a:pPr marL="1240268" indent="-451576" algn="just">
              <a:buFont typeface="+mj-lt"/>
              <a:buAutoNum type="arabicPeriod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Fundamental Mathematics</a:t>
            </a:r>
          </a:p>
          <a:p>
            <a:pPr marL="1240268" indent="-451576" algn="just">
              <a:buFont typeface="+mj-lt"/>
              <a:buAutoNum type="arabicPeriod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Linear Algebra (Vector and Matrix)</a:t>
            </a:r>
          </a:p>
          <a:p>
            <a:pPr marL="1240268" indent="-451576" algn="just">
              <a:buFont typeface="+mj-lt"/>
              <a:buAutoNum type="arabicPeriod"/>
            </a:pPr>
            <a:r>
              <a:rPr lang="en-US" sz="1975" i="1" dirty="0">
                <a:solidFill>
                  <a:srgbClr val="002060"/>
                </a:solidFill>
                <a:latin typeface="Bookman Old Style" pitchFamily="18" charset="0"/>
              </a:rPr>
              <a:t>Analytic Geometry</a:t>
            </a:r>
          </a:p>
          <a:p>
            <a:pPr marL="1240268" indent="-451576" algn="just">
              <a:buFont typeface="+mj-lt"/>
              <a:buAutoNum type="arabicPeriod"/>
            </a:pPr>
            <a:endParaRPr lang="en-US" sz="1975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1240268" indent="-451576" algn="just">
              <a:buFont typeface="+mj-lt"/>
              <a:buAutoNum type="arabicPeriod"/>
            </a:pPr>
            <a:endParaRPr lang="en-US" sz="1975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878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5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1095963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Why this Course?</a:t>
            </a:r>
            <a:r>
              <a:rPr lang="en-US" sz="2370" dirty="0"/>
              <a:t> </a:t>
            </a:r>
          </a:p>
        </p:txBody>
      </p:sp>
      <p:sp>
        <p:nvSpPr>
          <p:cNvPr id="8" name="Rectangle 7"/>
          <p:cNvSpPr/>
          <p:nvPr/>
        </p:nvSpPr>
        <p:spPr>
          <a:xfrm>
            <a:off x="677333" y="1792934"/>
            <a:ext cx="11213630" cy="4194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8682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In today’s digital era, computer graphics technologies have revolutionized how we perceive and interact with visual information, playing a pivotal role in video games, movies, architectural design, medical imaging, and more. </a:t>
            </a:r>
          </a:p>
          <a:p>
            <a:pPr marL="338682" indent="-338682" algn="just">
              <a:buFont typeface="Arial" panose="020B0604020202020204" pitchFamily="34" charset="0"/>
              <a:buChar char="•"/>
            </a:pPr>
            <a:endParaRPr lang="en-US" sz="1778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There are several tools used for the implementation of Computer Graphics. The basic is the </a:t>
            </a:r>
            <a:r>
              <a:rPr lang="en-US" sz="1778" i="1" dirty="0" err="1">
                <a:solidFill>
                  <a:srgbClr val="002060"/>
                </a:solidFill>
                <a:latin typeface="Bookman Old Style" pitchFamily="18" charset="0"/>
              </a:rPr>
              <a:t>graphics.h</a:t>
            </a: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 header file in Turbo-C, Unity for advanced, and even OpenGL can be used for its Implementation.</a:t>
            </a:r>
          </a:p>
          <a:p>
            <a:pPr marL="338682" indent="-338682" algn="just">
              <a:buFont typeface="Arial" panose="020B0604020202020204" pitchFamily="34" charset="0"/>
              <a:buChar char="•"/>
            </a:pPr>
            <a:endParaRPr lang="en-US" sz="1778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This article delves into the fundamental concepts of computer graphics, its diverse applications, and the underlying technologies that drive innovation in this field.</a:t>
            </a:r>
          </a:p>
          <a:p>
            <a:pPr marL="338682" indent="-338682" algn="just">
              <a:buFont typeface="Arial" panose="020B0604020202020204" pitchFamily="34" charset="0"/>
              <a:buChar char="•"/>
            </a:pPr>
            <a:endParaRPr lang="en-US" sz="1778" i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338682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Computer Graphics refers to several things</a:t>
            </a:r>
          </a:p>
          <a:p>
            <a:pPr marL="794963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The manipulation and the representation of the image or the data in a graphical manner.</a:t>
            </a:r>
          </a:p>
          <a:p>
            <a:pPr marL="794963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Various technology is required for the creation and manipulation.</a:t>
            </a:r>
          </a:p>
          <a:p>
            <a:pPr marL="794963" indent="-338682" algn="just">
              <a:buFont typeface="Arial" panose="020B0604020202020204" pitchFamily="34" charset="0"/>
              <a:buChar char="•"/>
            </a:pPr>
            <a:r>
              <a:rPr lang="en-US" sz="1778" i="1" dirty="0">
                <a:solidFill>
                  <a:srgbClr val="002060"/>
                </a:solidFill>
                <a:latin typeface="Bookman Old Style" pitchFamily="18" charset="0"/>
              </a:rPr>
              <a:t>Digital synthesis and its manipulation.</a:t>
            </a:r>
          </a:p>
        </p:txBody>
      </p:sp>
    </p:spTree>
    <p:extLst>
      <p:ext uri="{BB962C8B-B14F-4D97-AF65-F5344CB8AC3E}">
        <p14:creationId xmlns:p14="http://schemas.microsoft.com/office/powerpoint/2010/main" val="2728974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2"/>
            <a:ext cx="2408296" cy="699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6</a:t>
            </a:r>
          </a:p>
          <a:p>
            <a:pPr algn="ctr"/>
            <a:endParaRPr lang="en-US" sz="1975" b="1" dirty="0">
              <a:solidFill>
                <a:schemeClr val="bg1"/>
              </a:solidFill>
              <a:latin typeface="Cambria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668889" y="1020704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 Information</a:t>
            </a:r>
            <a:r>
              <a:rPr lang="en-US" sz="2370" dirty="0"/>
              <a:t>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526815" y="1622778"/>
          <a:ext cx="11288889" cy="4802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3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1556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i="1" dirty="0">
                          <a:latin typeface="Bookman Old Style" pitchFamily="18" charset="0"/>
                        </a:rPr>
                        <a:t> Computer Graphics and</a:t>
                      </a:r>
                      <a:r>
                        <a:rPr lang="en-US" sz="2400" i="1" baseline="0" dirty="0">
                          <a:latin typeface="Bookman Old Style" pitchFamily="18" charset="0"/>
                        </a:rPr>
                        <a:t> Visualization</a:t>
                      </a:r>
                      <a:endParaRPr lang="en-US" sz="2400" i="1" dirty="0"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Course Code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BCG402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Course</a:t>
                      </a:r>
                      <a:r>
                        <a:rPr lang="en-US" sz="2000" i="1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Type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Integrated Professional Core Course (IPCC)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Semester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IV</a:t>
                      </a:r>
                      <a:r>
                        <a:rPr lang="en-US" sz="2000" i="1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Semester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Course Scheme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2022 Scheme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Teaching Hours/Week (L:T:P:S)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3:0:2:0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Total Hours of Pedagogy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40 </a:t>
                      </a:r>
                      <a:r>
                        <a:rPr lang="en-US" sz="2000" i="1" dirty="0" err="1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hrs</a:t>
                      </a:r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of</a:t>
                      </a:r>
                      <a:r>
                        <a:rPr lang="en-US" sz="2000" i="1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Lecture &amp; 20 </a:t>
                      </a:r>
                      <a:r>
                        <a:rPr lang="en-US" sz="2000" i="1" baseline="0" dirty="0" err="1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hrs</a:t>
                      </a:r>
                      <a:r>
                        <a:rPr lang="en-US" sz="2000" i="1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 of Practical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Credits</a:t>
                      </a: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04</a:t>
                      </a: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CIE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50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SEE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50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Total Marks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100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1348"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Exam Hours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tc>
                  <a:txBody>
                    <a:bodyPr/>
                    <a:lstStyle/>
                    <a:p>
                      <a:r>
                        <a:rPr lang="en-US" sz="200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</a:rPr>
                        <a:t>03</a:t>
                      </a:r>
                      <a:endParaRPr lang="en-US" sz="20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 anchor="ctr"/>
                </a:tc>
                <a:extLst>
                  <a:ext uri="{0D108BD9-81ED-4DB2-BD59-A6C34878D82A}">
                    <a16:rowId xmlns:a16="http://schemas.microsoft.com/office/drawing/2014/main" val="1868886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6124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7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870185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 </a:t>
            </a: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Syllabus</a:t>
            </a:r>
            <a:endParaRPr lang="en-US" sz="237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5778" y="1529811"/>
          <a:ext cx="11815704" cy="4303049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815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1244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Module</a:t>
                      </a:r>
                      <a:r>
                        <a:rPr lang="en-US" sz="1800" i="1" baseline="0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s</a:t>
                      </a:r>
                      <a:endParaRPr lang="en-US" sz="1800" i="1" dirty="0">
                        <a:solidFill>
                          <a:schemeClr val="bg1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244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Module-1</a:t>
                      </a:r>
                      <a:endParaRPr lang="en-US" sz="18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5289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Computer Graphics: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Application of Computer Graphics.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OpenGL: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Introduction to OpenGL, coordinate reference frames, specifying two-dimensional world coordinate reference frames in OpenGL, OpenGL point functions, OpenGL line functions, point attributes, line attributes, curve attributes, OpenGL fill area functions, OpenGL Vertex arrays, Line drawing algorithm- </a:t>
                      </a:r>
                      <a:r>
                        <a:rPr lang="en-US" sz="1600" b="0" i="1" kern="1200" baseline="0" dirty="0" err="1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Bresenham’s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2: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Chapter -1[1.1]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1: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Chapter -3[3.5], 4[4.1-4.5,4.8,4.9],5[5.1]</a:t>
                      </a:r>
                      <a:endParaRPr lang="en-US" sz="1600" b="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24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8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Module-2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5801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2D and 3D graphics with OpenGL: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2D Geometric Transformations: Basic 2D Geometric Transformations, matrix representations and homogeneous coordinates, OpenGL raster transformations, Transformation between 2D coordinate systems, OpenGL geometric transformation functions.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3D Geometric Transformations: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3D Translation, rotation, scaling, OpenGL geometric transformations functions.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1: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Chapter -6, 8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566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8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945444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 </a:t>
            </a: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Syllabus</a:t>
            </a:r>
            <a:endParaRPr lang="en-US" sz="237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50519" y="1677968"/>
          <a:ext cx="11890963" cy="444607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890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6262">
                <a:tc>
                  <a:txBody>
                    <a:bodyPr/>
                    <a:lstStyle/>
                    <a:p>
                      <a:pPr algn="ctr"/>
                      <a:r>
                        <a:rPr lang="en-US" sz="1800" i="1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Module</a:t>
                      </a:r>
                      <a:r>
                        <a:rPr lang="en-US" sz="1800" i="1" baseline="0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s</a:t>
                      </a:r>
                      <a:endParaRPr lang="en-US" sz="1800" i="1" dirty="0">
                        <a:solidFill>
                          <a:schemeClr val="bg1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244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Module-3</a:t>
                      </a:r>
                      <a:endParaRPr lang="en-US" sz="180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5289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Interactive Input Methods and Graphical User Interfaces: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Graphical Input Data , Logical Classification of Input Devices, Input Functions for Graphical Data, OpenGL Interactive Input-Device Functions, OpenGL Menu Functions, Designing a Graphical User Interface.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Computer Animation: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Design of Animation Sequences, Traditional Animation Techniques, General Computer- Animation Functions, Computer-Animation Languages, Character Animation, Periodic Motions, OpenGL Animation Procedures.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1: Chapter -18[18.1-18.4,18.7,18.8],11[11.2-11.5,11.8-11.10]</a:t>
                      </a:r>
                      <a:endParaRPr lang="en-US" sz="1600" b="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244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sz="18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Module-4</a:t>
                      </a: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5289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Clipping: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clipping window, normalization and viewport transformations, clipping algorithms, 2D point clipping, 2D line clipping algorithms: </a:t>
                      </a:r>
                      <a:r>
                        <a:rPr lang="en-US" sz="1600" b="0" i="1" kern="1200" baseline="0" dirty="0" err="1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cohen-sutherland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line clipping.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Color Models: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Properties of light, color models, RGB and CMY color models.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Illumination Models: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Light sources, basic illumination models-Ambient light, diffuse reflection, specular and </a:t>
                      </a:r>
                      <a:r>
                        <a:rPr lang="en-US" sz="1600" b="0" i="1" kern="1200" baseline="0" dirty="0" err="1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phong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 model.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1: Chapter -7[7.2,7.3,7.5-7.7], 15[15.1,15.3],17[17.1,17.2,17.4,17.6]</a:t>
                      </a:r>
                      <a:endParaRPr lang="en-US" sz="1600" b="0" i="1" kern="1200" baseline="0" dirty="0">
                        <a:solidFill>
                          <a:srgbClr val="002060"/>
                        </a:solidFill>
                        <a:latin typeface="Bookman Old Style" pitchFamily="18" charset="0"/>
                        <a:ea typeface="+mn-ea"/>
                        <a:cs typeface="+mn-cs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05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6667" y="6417521"/>
            <a:ext cx="4891852" cy="364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78" b="1" dirty="0">
                <a:solidFill>
                  <a:schemeClr val="bg1"/>
                </a:solidFill>
                <a:latin typeface="Cambria" pitchFamily="18" charset="0"/>
              </a:rPr>
              <a:t>Prof. Yogesh N, Dept. of CSD, ATMECE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20496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YN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83704" y="6387123"/>
            <a:ext cx="2408296" cy="395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75" b="1" dirty="0">
                <a:solidFill>
                  <a:schemeClr val="bg1"/>
                </a:solidFill>
                <a:latin typeface="Cambria" pitchFamily="18" charset="0"/>
              </a:rPr>
              <a:t>9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668889" y="945444"/>
            <a:ext cx="4854222" cy="526815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370" b="1" dirty="0">
                <a:solidFill>
                  <a:srgbClr val="002060"/>
                </a:solidFill>
                <a:latin typeface="Cambria" pitchFamily="18" charset="0"/>
              </a:rPr>
              <a:t>Course  </a:t>
            </a:r>
            <a:r>
              <a:rPr lang="en-US" sz="2370" b="1" dirty="0">
                <a:solidFill>
                  <a:srgbClr val="002060"/>
                </a:solidFill>
                <a:latin typeface="Cambria" pitchFamily="18" charset="0"/>
              </a:rPr>
              <a:t>Syllabus</a:t>
            </a:r>
            <a:endParaRPr lang="en-US" sz="2370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50519" y="1622778"/>
          <a:ext cx="11890963" cy="179656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1890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6262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Module</a:t>
                      </a:r>
                      <a:r>
                        <a:rPr lang="en-US" sz="1800" b="1" i="1" baseline="0" dirty="0">
                          <a:solidFill>
                            <a:schemeClr val="bg1"/>
                          </a:solidFill>
                          <a:latin typeface="Bookman Old Style" pitchFamily="18" charset="0"/>
                        </a:rPr>
                        <a:t>s</a:t>
                      </a:r>
                      <a:endParaRPr lang="en-US" sz="1800" b="1" i="1" dirty="0">
                        <a:solidFill>
                          <a:schemeClr val="bg1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244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Module-5</a:t>
                      </a:r>
                      <a:endParaRPr lang="en-US" sz="1800" b="1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3630">
                <a:tc>
                  <a:txBody>
                    <a:bodyPr/>
                    <a:lstStyle/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3D Viewing: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3D viewing concepts, 3D viewing pipeline, Transformation from world to viewing coordinates, Projection transformation, orthogonal projections, perspective projections, OpenGL 3D viewing functions.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Visible Surface Detection Methods: </a:t>
                      </a:r>
                      <a:r>
                        <a:rPr lang="en-US" sz="1600" b="0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Classification of visible surface Detection algorithms, depth buffer method.</a:t>
                      </a:r>
                    </a:p>
                    <a:p>
                      <a:pPr algn="just"/>
                      <a:r>
                        <a:rPr lang="en-US" sz="1600" b="1" i="1" kern="1200" baseline="0" dirty="0">
                          <a:solidFill>
                            <a:srgbClr val="002060"/>
                          </a:solidFill>
                          <a:latin typeface="Bookman Old Style" pitchFamily="18" charset="0"/>
                          <a:ea typeface="+mn-ea"/>
                          <a:cs typeface="+mn-cs"/>
                        </a:rPr>
                        <a:t>Textbook 1: Chapter -9[9.1,9.2,9.4-9.6,9.8,9.10],14[14.1,14.3]</a:t>
                      </a:r>
                      <a:endParaRPr lang="en-US" sz="1600" b="0" i="1" dirty="0">
                        <a:solidFill>
                          <a:srgbClr val="002060"/>
                        </a:solidFill>
                        <a:latin typeface="Bookman Old Style" pitchFamily="18" charset="0"/>
                      </a:endParaRPr>
                    </a:p>
                  </a:txBody>
                  <a:tcPr marL="90311" marR="90311" marT="45156" marB="4515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033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2688</Words>
  <Application>Microsoft Office PowerPoint</Application>
  <PresentationFormat>Widescreen</PresentationFormat>
  <Paragraphs>309</Paragraphs>
  <Slides>27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Bookman Old Style</vt:lpstr>
      <vt:lpstr>Calibri</vt:lpstr>
      <vt:lpstr>Cambria</vt:lpstr>
      <vt:lpstr>CIDFont+F3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Yogesh Neelappa</dc:creator>
  <cp:lastModifiedBy>Yogesh Neelappa</cp:lastModifiedBy>
  <cp:revision>3</cp:revision>
  <dcterms:created xsi:type="dcterms:W3CDTF">2026-01-25T12:08:32Z</dcterms:created>
  <dcterms:modified xsi:type="dcterms:W3CDTF">2026-03-01T11:24:35Z</dcterms:modified>
</cp:coreProperties>
</file>